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FFA39-CCB1-424F-8AB5-E658BC4A8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3CDAA0-9AAD-43FF-86D5-5BB50D1C3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B723F-69B8-4FD3-AC18-6DB89C6BC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0A8D21-AA0B-4643-9D53-C4F16EE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5FF44-2347-46EF-B26D-B71BBE27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0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37366-C518-414C-B89B-8A366576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C49137-EDA1-4E02-B23E-20ECE408E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0EBB9-5D3B-4E6C-A010-D1CF899A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CD706-95E7-41AE-93CF-7DCDEDAD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97455-50CB-4D0E-ADDE-6F309FBD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4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BF8335-5E84-44E0-BA8F-A339208C0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23572F-E953-4866-803B-749389B65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937D0-FD3D-4394-9391-B122DB81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AB89D-697A-4A7C-A998-43056BF9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B00ED-1C04-4C9D-BF65-52A442A3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30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9B2FA-421C-4B71-B584-3799A80C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13A4-54FC-415C-8B37-28950B21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DB19E-1054-4360-8304-475179AE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D5302-AE1D-4B06-9790-5C916C8A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30A93-D5EE-43DF-B630-8BC453A9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A010F-A63D-4EF3-B15A-91AB1591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2FEE2A-9F35-4592-BEF9-BE0A33DEE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1092E-197C-4903-A52B-2B12415A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A8D67-2981-4751-8C0F-F3772C7C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4A85FD-341E-4701-B566-BACAD96F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6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E7ACD-9BB3-4384-B5B2-F67D39CD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6E8D3-C9FB-4841-8D6E-4E7AFA9C8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A6086D-CE46-423C-BC69-1223F64CD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1EE3-F436-408D-9402-A20DADCD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8B839-35D1-4257-B161-7720558A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6994CC-7ED0-407F-8ACF-32A2499A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65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AD391-5BDB-46FA-BC8C-7C507B1E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BD6268-DEFD-403C-A841-9719106EA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990058-4620-46A8-B3E0-797830DDC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523C16-7C4F-4AC5-98F0-BED29A7B5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0C89BE-1B84-4074-8F10-0F01E2AB2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7E91BA-6154-4642-9371-15979AD7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2F940D-B2E1-4374-A8B6-36A5172F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BE2EC5-0398-4990-9E83-1501CDED7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DEC44-643A-40BB-ACD8-E848E197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B050C-FD97-4C74-A9D9-3CEA8AB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18D0F8-9C00-42AC-AB7D-0AE5FFF0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3B9816-08A5-4C0E-95D3-16DAAD83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07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30891A-9192-446D-88A1-F624C9F1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3A4E7A-D570-4010-A6E5-1AA39906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98ABF-696E-43E5-A148-03FA1B7E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8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4BDEE-45DF-4A4B-A5FA-96DCA24A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5099A8-5E34-4FD0-81D3-17D044AD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1F0F8-5FE3-4E7B-A81C-70981714F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DC7C1-A808-4FCB-89BF-0E5BAD6A8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434D5-BDA2-4C79-99BE-B37CEF25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315B3E-3FA1-4C5C-83E8-A1436734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7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BE6E9-CB5B-4720-85D1-F05BD151B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4297F5-7610-4031-9D1B-8819BB4B2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124EF4-C222-495F-9E5C-F7011FF73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EC894-5434-487B-A812-AA6B8E6DF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8647E1-6423-46BB-8841-D182962D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77AD30-A1D5-438E-ADAC-E7C19E7C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B88B0A-3537-4D40-9089-B9507B04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D58939-5C56-4BC5-B066-2F7AD6061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557F9A-186F-451D-AA36-E5C325F9D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6A612-F6D9-413A-8799-61C465DE067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749700-DB77-4EF9-AF48-E8039183C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A2103-EE9C-4CB3-9F1E-73B9BAA48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5434B-804B-4274-A326-AB027E18A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9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099C9765-B08D-4E91-AC57-1A5A22EE2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E5BF34-9FAC-45C6-B745-E3607FC79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347270"/>
            <a:ext cx="10058400" cy="2163460"/>
          </a:xfrm>
          <a:solidFill>
            <a:schemeClr val="bg1">
              <a:lumMod val="95000"/>
              <a:alpha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ko-KR" sz="5200" dirty="0">
                <a:solidFill>
                  <a:srgbClr val="FFFFFF"/>
                </a:solidFill>
              </a:rPr>
              <a:t>11.2. </a:t>
            </a:r>
            <a:r>
              <a:rPr lang="ko-KR" altLang="en-US" sz="5200" dirty="0" err="1">
                <a:solidFill>
                  <a:srgbClr val="FFFFFF"/>
                </a:solidFill>
              </a:rPr>
              <a:t>사전훈련된</a:t>
            </a:r>
            <a:r>
              <a:rPr lang="ko-KR" altLang="en-US" sz="5200" dirty="0">
                <a:solidFill>
                  <a:srgbClr val="FFFFFF"/>
                </a:solidFill>
              </a:rPr>
              <a:t> 층</a:t>
            </a:r>
            <a:r>
              <a:rPr lang="en-US" altLang="ko-KR" sz="5200" dirty="0">
                <a:solidFill>
                  <a:srgbClr val="FFFFFF"/>
                </a:solidFill>
              </a:rPr>
              <a:t> </a:t>
            </a:r>
            <a:r>
              <a:rPr lang="ko-KR" altLang="en-US" sz="5200" dirty="0">
                <a:solidFill>
                  <a:srgbClr val="FFFFFF"/>
                </a:solidFill>
              </a:rPr>
              <a:t>재사용하기</a:t>
            </a:r>
            <a:br>
              <a:rPr lang="en-US" altLang="ko-KR" sz="5200" dirty="0">
                <a:solidFill>
                  <a:srgbClr val="FFFFFF"/>
                </a:solidFill>
              </a:rPr>
            </a:br>
            <a:r>
              <a:rPr lang="en-US" altLang="ko-KR" sz="5200" dirty="0">
                <a:solidFill>
                  <a:srgbClr val="FFFFFF"/>
                </a:solidFill>
              </a:rPr>
              <a:t>(</a:t>
            </a:r>
            <a:r>
              <a:rPr lang="ko-KR" altLang="en-US" sz="5200" b="1" dirty="0">
                <a:solidFill>
                  <a:srgbClr val="FFFFFF"/>
                </a:solidFill>
              </a:rPr>
              <a:t>전이학습</a:t>
            </a:r>
            <a:r>
              <a:rPr lang="ko-KR" altLang="en-US" sz="5200" dirty="0">
                <a:solidFill>
                  <a:srgbClr val="FFFFFF"/>
                </a:solidFill>
              </a:rPr>
              <a:t> </a:t>
            </a:r>
            <a:r>
              <a:rPr lang="en-US" altLang="ko-KR" sz="5200" dirty="0">
                <a:solidFill>
                  <a:srgbClr val="FFFFFF"/>
                </a:solidFill>
              </a:rPr>
              <a:t>Transfer learning)</a:t>
            </a:r>
            <a:endParaRPr lang="ko-KR" alt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4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9317A-F4AD-46A9-9A91-F07F03C1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>
                <a:highlight>
                  <a:srgbClr val="FFFF00"/>
                </a:highlight>
              </a:rPr>
              <a:t>전이학습</a:t>
            </a:r>
            <a:r>
              <a:rPr lang="ko-KR" altLang="en-US" sz="4000"/>
              <a:t> </a:t>
            </a:r>
            <a:r>
              <a:rPr lang="en-US" altLang="ko-KR" sz="4000"/>
              <a:t>Transfer learning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A71DB-E5C0-47C8-BD0D-0A2E7868C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/>
              <a:t> 필요성</a:t>
            </a:r>
            <a:endParaRPr lang="en-US" altLang="ko-KR" sz="2400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ko-KR" altLang="en-US" sz="2000" dirty="0"/>
              <a:t>일반적으로 </a:t>
            </a:r>
            <a:r>
              <a:rPr lang="ko-KR" altLang="en-US" sz="2000" b="1" dirty="0">
                <a:solidFill>
                  <a:srgbClr val="FF0000"/>
                </a:solidFill>
              </a:rPr>
              <a:t>큰 규모</a:t>
            </a:r>
            <a:r>
              <a:rPr lang="ko-KR" altLang="en-US" sz="2000" dirty="0"/>
              <a:t>의 심층 신경망</a:t>
            </a:r>
            <a:r>
              <a:rPr lang="en-US" altLang="ko-KR" sz="2000" dirty="0"/>
              <a:t>(DNN)</a:t>
            </a:r>
            <a:r>
              <a:rPr lang="ko-KR" altLang="en-US" sz="2000" dirty="0"/>
              <a:t>을 처음부터 새로 훈련하는 것은 어려움</a:t>
            </a:r>
            <a:endParaRPr lang="en-US" altLang="ko-KR" sz="2000" dirty="0"/>
          </a:p>
          <a:p>
            <a:pPr lvl="1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è"/>
            </a:pPr>
            <a:r>
              <a:rPr lang="ko-KR" altLang="en-US" sz="2000" dirty="0"/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비슷한 유형의 문제</a:t>
            </a:r>
            <a:r>
              <a:rPr lang="ko-KR" altLang="en-US" sz="2000" dirty="0"/>
              <a:t>를 처리하는 신경망이 존재하는지 확인 후</a:t>
            </a:r>
            <a:r>
              <a:rPr lang="en-US" altLang="ko-KR" sz="2000" dirty="0"/>
              <a:t>, </a:t>
            </a:r>
            <a:r>
              <a:rPr lang="ko-KR" altLang="en-US" sz="2000" dirty="0"/>
              <a:t>그 신경망의 일부 층</a:t>
            </a:r>
            <a:r>
              <a:rPr lang="en-US" altLang="ko-KR" sz="2000" dirty="0"/>
              <a:t>(</a:t>
            </a:r>
            <a:r>
              <a:rPr lang="ko-KR" altLang="en-US" sz="2000" dirty="0"/>
              <a:t>하위 층</a:t>
            </a:r>
            <a:r>
              <a:rPr lang="en-US" altLang="ko-KR" sz="2000" dirty="0"/>
              <a:t>)</a:t>
            </a:r>
            <a:r>
              <a:rPr lang="ko-KR" altLang="en-US" sz="2000" dirty="0"/>
              <a:t>을 재사용하는 것이 바람직함</a:t>
            </a:r>
            <a:endParaRPr lang="en-US" altLang="ko-KR" sz="2000" dirty="0">
              <a:solidFill>
                <a:prstClr val="black"/>
              </a:solidFill>
              <a:latin typeface="Noto Sans"/>
              <a:ea typeface="Noto San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Noto Sans"/>
              <a:ea typeface="Noto San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Noto Sans"/>
                <a:ea typeface="Noto Sans"/>
              </a:rPr>
              <a:t> 효과</a:t>
            </a:r>
            <a:endParaRPr lang="en-US" altLang="ko-KR" sz="2400" dirty="0">
              <a:solidFill>
                <a:prstClr val="black"/>
              </a:solidFill>
              <a:latin typeface="Noto Sans"/>
              <a:ea typeface="Noto Sans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/>
                <a:ea typeface="Noto Sans"/>
                <a:cs typeface="+mn-cs"/>
              </a:rPr>
              <a:t>훈련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"/>
                <a:ea typeface="Noto Sans"/>
                <a:cs typeface="+mn-cs"/>
              </a:rPr>
              <a:t> 속도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/>
                <a:ea typeface="Noto Sans"/>
                <a:cs typeface="+mn-cs"/>
              </a:rPr>
              <a:t>↑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/>
              <a:ea typeface="Noto Sans"/>
              <a:cs typeface="+mn-cs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/>
            </a:pPr>
            <a:r>
              <a:rPr lang="ko-KR" altLang="en-US" sz="2000" dirty="0">
                <a:solidFill>
                  <a:prstClr val="black"/>
                </a:solidFill>
                <a:latin typeface="Noto Sans"/>
                <a:ea typeface="Noto Sans"/>
              </a:rPr>
              <a:t>필요한 </a:t>
            </a:r>
            <a:r>
              <a:rPr lang="ko-KR" altLang="en-US" sz="2000" b="1" dirty="0">
                <a:solidFill>
                  <a:srgbClr val="FF0000"/>
                </a:solidFill>
                <a:latin typeface="Noto Sans"/>
                <a:ea typeface="Noto Sans"/>
              </a:rPr>
              <a:t>훈련 데이터 </a:t>
            </a:r>
            <a:r>
              <a:rPr lang="ko-KR" altLang="en-US" sz="2000" dirty="0">
                <a:solidFill>
                  <a:prstClr val="black"/>
                </a:solidFill>
                <a:latin typeface="Noto Sans"/>
                <a:ea typeface="Noto Sans"/>
              </a:rPr>
              <a:t>↓</a:t>
            </a:r>
            <a:endParaRPr lang="en-US" altLang="ko-KR" sz="2000" dirty="0">
              <a:solidFill>
                <a:prstClr val="black"/>
              </a:solidFill>
              <a:latin typeface="Noto Sans"/>
              <a:ea typeface="Noto Sans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/>
            </a:pPr>
            <a:r>
              <a:rPr lang="ko-KR" altLang="en-US" sz="2000" dirty="0">
                <a:solidFill>
                  <a:prstClr val="black"/>
                </a:solidFill>
                <a:latin typeface="Noto Sans"/>
                <a:ea typeface="Noto Sans"/>
              </a:rPr>
              <a:t>특히 </a:t>
            </a:r>
            <a:r>
              <a:rPr lang="ko-KR" altLang="en-US" sz="2000" b="1" dirty="0">
                <a:solidFill>
                  <a:srgbClr val="FF0000"/>
                </a:solidFill>
                <a:latin typeface="Noto Sans"/>
                <a:ea typeface="Noto Sans"/>
              </a:rPr>
              <a:t>심층 </a:t>
            </a:r>
            <a:r>
              <a:rPr lang="ko-KR" altLang="en-US" sz="2000" b="1" dirty="0" err="1">
                <a:solidFill>
                  <a:srgbClr val="FF0000"/>
                </a:solidFill>
                <a:latin typeface="Noto Sans"/>
                <a:ea typeface="Noto Sans"/>
              </a:rPr>
              <a:t>합성곱</a:t>
            </a:r>
            <a:r>
              <a:rPr lang="ko-KR" altLang="en-US" sz="2000" b="1" dirty="0">
                <a:solidFill>
                  <a:srgbClr val="FF0000"/>
                </a:solidFill>
                <a:latin typeface="Noto Sans"/>
                <a:ea typeface="Noto Sans"/>
              </a:rPr>
              <a:t> 신경망</a:t>
            </a:r>
            <a:r>
              <a:rPr lang="en-US" altLang="ko-KR" sz="2000" dirty="0">
                <a:solidFill>
                  <a:prstClr val="black"/>
                </a:solidFill>
                <a:latin typeface="Noto Sans"/>
                <a:ea typeface="Noto Sans"/>
              </a:rPr>
              <a:t>(Convolutional Neural Network; CNN)</a:t>
            </a:r>
            <a:r>
              <a:rPr lang="ko-KR" altLang="en-US" sz="2000" dirty="0">
                <a:solidFill>
                  <a:prstClr val="black"/>
                </a:solidFill>
                <a:latin typeface="Noto Sans"/>
                <a:ea typeface="Noto Sans"/>
              </a:rPr>
              <a:t>에서 좋은 성능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/>
              <a:ea typeface="Noto San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56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8EDADF6-5852-4A1A-820F-9683CEC28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849" y="1825625"/>
            <a:ext cx="9036302" cy="4351338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85BC88D-508C-4C97-9F08-A9B985E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</a:rPr>
              <a:t>전이학습</a:t>
            </a:r>
            <a:r>
              <a:rPr lang="ko-KR" altLang="en-US" sz="4000" dirty="0"/>
              <a:t> </a:t>
            </a:r>
            <a:r>
              <a:rPr lang="en-US" altLang="ko-KR" sz="4000" dirty="0"/>
              <a:t>Transfer learning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3114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25443C-4F6D-43A2-98EE-2B419D76C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381" y="1825625"/>
            <a:ext cx="7265238" cy="4351338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88C6401-5E09-4AE7-B722-1DBDD40D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</a:rPr>
              <a:t>전이학습</a:t>
            </a:r>
            <a:r>
              <a:rPr lang="ko-KR" altLang="en-US" sz="4000" dirty="0"/>
              <a:t> </a:t>
            </a:r>
            <a:r>
              <a:rPr lang="en-US" altLang="ko-KR" sz="4000" dirty="0"/>
              <a:t>Transfer learning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9451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4C64-C94C-455C-B44F-11E19FB7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>
                <a:highlight>
                  <a:srgbClr val="FFFF00"/>
                </a:highlight>
              </a:rPr>
              <a:t>주의</a:t>
            </a:r>
            <a:r>
              <a:rPr lang="ko-KR" altLang="en-US" sz="4000" dirty="0"/>
              <a:t>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9A287-4FC1-4939-A132-BBBF6C719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1068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dirty="0"/>
              <a:t> 크기가 다른 입력 데이터를 사용한다면</a:t>
            </a:r>
            <a:r>
              <a:rPr lang="en-US" altLang="ko-KR" sz="2400" dirty="0"/>
              <a:t>,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ko-KR" altLang="en-US" sz="2000" dirty="0"/>
              <a:t>모델 </a:t>
            </a:r>
            <a:r>
              <a:rPr lang="en-US" altLang="ko-KR" sz="2000" dirty="0"/>
              <a:t>A (</a:t>
            </a:r>
            <a:r>
              <a:rPr lang="ko-KR" altLang="en-US" sz="2000" dirty="0"/>
              <a:t>원본 모델</a:t>
            </a:r>
            <a:r>
              <a:rPr lang="en-US" altLang="ko-KR" sz="2000" dirty="0"/>
              <a:t>): 64 x 64 </a:t>
            </a:r>
            <a:r>
              <a:rPr lang="ko-KR" altLang="en-US" sz="2000" dirty="0"/>
              <a:t>픽셀 이미지</a:t>
            </a:r>
            <a:endParaRPr lang="en-US" altLang="ko-KR" sz="2000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ko-KR" altLang="en-US" sz="2000" dirty="0"/>
              <a:t>모델 </a:t>
            </a:r>
            <a:r>
              <a:rPr lang="en-US" altLang="ko-KR" sz="2000" dirty="0"/>
              <a:t>B (</a:t>
            </a:r>
            <a:r>
              <a:rPr lang="ko-KR" altLang="en-US" sz="2000" dirty="0"/>
              <a:t>전이 모델</a:t>
            </a:r>
            <a:r>
              <a:rPr lang="en-US" altLang="ko-KR" sz="2000" dirty="0"/>
              <a:t>): 256 x 256 </a:t>
            </a:r>
            <a:r>
              <a:rPr lang="ko-KR" altLang="en-US" sz="2000" dirty="0"/>
              <a:t>픽셀 이미지</a:t>
            </a:r>
            <a:endParaRPr lang="en-US" altLang="ko-KR" sz="2000" dirty="0"/>
          </a:p>
          <a:p>
            <a:pPr marL="457200" lvl="1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ym typeface="Wingdings" panose="05000000000000000000" pitchFamily="2" charset="2"/>
              </a:rPr>
              <a:t>모델 </a:t>
            </a:r>
            <a:r>
              <a:rPr lang="en-US" altLang="ko-KR" sz="2000" dirty="0">
                <a:sym typeface="Wingdings" panose="05000000000000000000" pitchFamily="2" charset="2"/>
              </a:rPr>
              <a:t>B</a:t>
            </a:r>
            <a:r>
              <a:rPr lang="ko-KR" altLang="en-US" sz="2000" dirty="0">
                <a:sym typeface="Wingdings" panose="05000000000000000000" pitchFamily="2" charset="2"/>
              </a:rPr>
              <a:t>의 입력 데이터</a:t>
            </a:r>
            <a:r>
              <a:rPr lang="en-US" altLang="ko-KR" sz="2000" dirty="0">
                <a:sym typeface="Wingdings" panose="05000000000000000000" pitchFamily="2" charset="2"/>
              </a:rPr>
              <a:t>(256 x 256 </a:t>
            </a:r>
            <a:r>
              <a:rPr lang="ko-KR" altLang="en-US" sz="2000" dirty="0">
                <a:sym typeface="Wingdings" panose="05000000000000000000" pitchFamily="2" charset="2"/>
              </a:rPr>
              <a:t>픽셀 이미지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sym typeface="Wingdings" panose="05000000000000000000" pitchFamily="2" charset="2"/>
              </a:rPr>
              <a:t>를 </a:t>
            </a:r>
            <a:r>
              <a:rPr lang="en-US" altLang="ko-KR" sz="2000" dirty="0">
                <a:sym typeface="Wingdings" panose="05000000000000000000" pitchFamily="2" charset="2"/>
              </a:rPr>
              <a:t>64 x 64 </a:t>
            </a:r>
            <a:r>
              <a:rPr lang="ko-KR" altLang="en-US" sz="2000" dirty="0">
                <a:sym typeface="Wingdings" panose="05000000000000000000" pitchFamily="2" charset="2"/>
              </a:rPr>
              <a:t>픽셀로 변환하는 </a:t>
            </a:r>
            <a:r>
              <a:rPr lang="ko-KR" alt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전처리</a:t>
            </a:r>
            <a:r>
              <a:rPr lang="ko-KR" altLang="en-US" sz="2000" dirty="0">
                <a:sym typeface="Wingdings" panose="05000000000000000000" pitchFamily="2" charset="2"/>
              </a:rPr>
              <a:t> 단계 필요</a:t>
            </a:r>
            <a:r>
              <a:rPr lang="en-US" altLang="ko-KR" sz="2000" dirty="0">
                <a:sym typeface="Wingdings" panose="05000000000000000000" pitchFamily="2" charset="2"/>
              </a:rPr>
              <a:t>!</a:t>
            </a:r>
            <a:endParaRPr lang="en-US" altLang="ko-KR" sz="2000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/>
                <a:cs typeface="+mn-cs"/>
              </a:rPr>
              <a:t> 원본 모델의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"/>
                <a:cs typeface="+mn-cs"/>
              </a:rPr>
              <a:t>하위 은닉층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/>
                <a:cs typeface="+mn-cs"/>
              </a:rPr>
              <a:t>이 더 유용한 정보를 지니고 있음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/>
              <a:cs typeface="+mn-cs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/>
            </a:pPr>
            <a:r>
              <a:rPr lang="ko-KR" altLang="en-US" sz="2000" dirty="0">
                <a:solidFill>
                  <a:prstClr val="black"/>
                </a:solidFill>
                <a:latin typeface="Noto Sans"/>
                <a:ea typeface="Noto Sans"/>
              </a:rPr>
              <a:t>작업이 비슷할수록 하위 층에서부터 더 많은 층을 재사용</a:t>
            </a:r>
            <a:r>
              <a:rPr lang="en-US" altLang="ko-KR" sz="2000" dirty="0">
                <a:solidFill>
                  <a:prstClr val="black"/>
                </a:solidFill>
                <a:latin typeface="Noto Sans"/>
                <a:ea typeface="Noto Sans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Noto Sans"/>
                <a:ea typeface="Noto Sans"/>
              </a:rPr>
              <a:t>전이</a:t>
            </a:r>
            <a:r>
              <a:rPr lang="en-US" altLang="ko-KR" sz="2000" dirty="0">
                <a:solidFill>
                  <a:prstClr val="black"/>
                </a:solidFill>
                <a:latin typeface="Noto Sans"/>
                <a:ea typeface="Noto Sans"/>
              </a:rPr>
              <a:t>) </a:t>
            </a:r>
            <a:r>
              <a:rPr lang="ko-KR" altLang="en-US" sz="2000" dirty="0">
                <a:solidFill>
                  <a:prstClr val="black"/>
                </a:solidFill>
                <a:latin typeface="Noto Sans"/>
                <a:ea typeface="Noto Sans"/>
              </a:rPr>
              <a:t>함</a:t>
            </a:r>
            <a:endParaRPr lang="en-US" altLang="ko-KR" sz="2000" dirty="0">
              <a:solidFill>
                <a:prstClr val="black"/>
              </a:solidFill>
              <a:latin typeface="Noto Sans"/>
              <a:ea typeface="Noto Sans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/>
                <a:ea typeface="Noto Sans"/>
                <a:cs typeface="+mn-cs"/>
              </a:rPr>
              <a:t>아주 비슷한 작업이면 모든 은닉층을 전이하고 출력층만 새로운 작업에 맞게 교체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/>
              <a:ea typeface="Noto San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40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0F136-2FF3-481E-B2D4-92EC4F91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전이학습 </a:t>
            </a:r>
            <a:r>
              <a:rPr lang="ko-KR" altLang="en-US" sz="4000" b="1" dirty="0">
                <a:highlight>
                  <a:srgbClr val="FFFF00"/>
                </a:highlight>
              </a:rPr>
              <a:t>수행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F1A36-517A-485F-8A76-5E16612CD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1690689"/>
            <a:ext cx="11528612" cy="516731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sz="2400" dirty="0"/>
              <a:t>원본 모델 불러오기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model_A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keras.models.load_model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(‘my_model_A.h5’) #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A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불러오기</a:t>
            </a:r>
            <a:endParaRPr lang="en-US" altLang="ko-KR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model_A_clone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keras.models.</a:t>
            </a:r>
            <a:r>
              <a:rPr lang="en-US" altLang="ko-KR" sz="1800" b="1" dirty="0" err="1">
                <a:solidFill>
                  <a:srgbClr val="FF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clone_model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model_A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) #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A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의 </a:t>
            </a:r>
            <a:r>
              <a:rPr lang="ko-KR" altLang="en-US" sz="1800" b="1" dirty="0">
                <a:solidFill>
                  <a:srgbClr val="FF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구조</a:t>
            </a:r>
            <a:r>
              <a:rPr lang="en-US" altLang="ko-KR" sz="1800" b="1" dirty="0">
                <a:solidFill>
                  <a:srgbClr val="FF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복제</a:t>
            </a:r>
            <a:endParaRPr lang="en-US" altLang="ko-KR" sz="1800" b="1" dirty="0">
              <a:solidFill>
                <a:srgbClr val="FF0000"/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model_A_clone.</a:t>
            </a:r>
            <a:r>
              <a:rPr lang="en-US" altLang="ko-KR" sz="1800" b="1" dirty="0" err="1">
                <a:solidFill>
                  <a:srgbClr val="FF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set_weights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model_A.</a:t>
            </a:r>
            <a:r>
              <a:rPr lang="en-US" altLang="ko-KR" sz="1800" b="1" dirty="0" err="1">
                <a:solidFill>
                  <a:srgbClr val="FF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get_weights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()) #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A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의 </a:t>
            </a:r>
            <a:r>
              <a:rPr lang="ko-KR" altLang="en-US" sz="1800" b="1" dirty="0">
                <a:solidFill>
                  <a:srgbClr val="FF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가중치 복사</a:t>
            </a:r>
            <a:endParaRPr lang="en-US" altLang="ko-KR" sz="1800" b="1" dirty="0">
              <a:solidFill>
                <a:srgbClr val="FF0000"/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sz="2400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sz="2400" dirty="0"/>
              <a:t>전이 모델에 </a:t>
            </a:r>
            <a:r>
              <a:rPr lang="ko-KR" altLang="en-US" sz="2400" dirty="0" err="1"/>
              <a:t>은닉층</a:t>
            </a:r>
            <a:r>
              <a:rPr lang="ko-KR" altLang="en-US" sz="2400" dirty="0"/>
              <a:t> 전이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model_B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keras.models.Sequential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model_A_clone.layers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[: -1])</a:t>
            </a:r>
          </a:p>
          <a:p>
            <a:pPr marL="457200" lvl="1" indent="0">
              <a:buNone/>
            </a:pP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#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B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에 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A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의 출력층을 제외한 입력층과 </a:t>
            </a:r>
            <a:r>
              <a:rPr lang="ko-KR" altLang="en-US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은닉층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전이</a:t>
            </a:r>
            <a:endParaRPr lang="en-US" altLang="ko-KR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model_B.add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keras.layers.Dense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(1, activation = ‘sigmoid’))</a:t>
            </a:r>
          </a:p>
          <a:p>
            <a:pPr marL="457200" lvl="1" indent="0">
              <a:buNone/>
            </a:pP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#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B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에 </a:t>
            </a:r>
            <a:r>
              <a:rPr lang="ko-KR" altLang="en-US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출력층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생성</a:t>
            </a:r>
            <a:endParaRPr lang="en-US" altLang="ko-KR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4771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46D3BD3-660A-4BDE-8AF9-54A57137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전이학습 </a:t>
            </a:r>
            <a:r>
              <a:rPr lang="ko-KR" altLang="en-US" sz="4000" b="1" dirty="0">
                <a:highlight>
                  <a:srgbClr val="FFFF00"/>
                </a:highlight>
              </a:rPr>
              <a:t>수행 과정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1ABDE1-8C74-4C4A-9BF3-53902765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1690688"/>
            <a:ext cx="11528612" cy="5167311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ko-KR" altLang="en-US" sz="2400" dirty="0"/>
              <a:t>전이 층 동결 후</a:t>
            </a:r>
            <a:r>
              <a:rPr lang="en-US" altLang="ko-KR" sz="2400" dirty="0"/>
              <a:t>,</a:t>
            </a:r>
            <a:r>
              <a:rPr lang="ko-KR" altLang="en-US" sz="2400" dirty="0"/>
              <a:t> 새로운 층 학습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for layer in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model_B.layers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[: -1]:</a:t>
            </a:r>
          </a:p>
          <a:p>
            <a:pPr marL="457200" lvl="1" indent="0">
              <a:buNone/>
            </a:pP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layer.trainable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0070C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 #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B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의 전이 층 동결</a:t>
            </a:r>
            <a:endParaRPr lang="en-US" altLang="ko-KR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model_B.compile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(loss = ‘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binary_crossentropy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’, metrics = [‘accuracy’],</a:t>
            </a:r>
          </a:p>
          <a:p>
            <a:pPr marL="457200" lvl="1" indent="0">
              <a:buNone/>
            </a:pP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		     optimizer =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keras.optimizers.SGD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lr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0070C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1e-2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)) #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B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컴파일</a:t>
            </a:r>
            <a:endParaRPr lang="en-US" altLang="ko-KR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history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model_B.fit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X_train_B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,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y_train_B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,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epochs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70C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4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			   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validation_data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X_valid_B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y_valid_B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)) #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B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학습</a:t>
            </a:r>
            <a:endParaRPr lang="en-US" altLang="ko-KR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endParaRPr lang="en-US" altLang="ko-KR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514350" indent="-514350">
              <a:buFont typeface="+mj-ea"/>
              <a:buAutoNum type="circleNumDbPlain" startAt="3"/>
            </a:pPr>
            <a:r>
              <a:rPr lang="ko-KR" altLang="en-US" sz="2400" dirty="0"/>
              <a:t>전이 층 동결 해제 후</a:t>
            </a:r>
            <a:r>
              <a:rPr lang="en-US" altLang="ko-KR" sz="2400" dirty="0"/>
              <a:t>, </a:t>
            </a:r>
            <a:r>
              <a:rPr lang="ko-KR" altLang="en-US" sz="2400" dirty="0"/>
              <a:t>세밀하게 튜닝</a:t>
            </a:r>
            <a:r>
              <a:rPr lang="en-US" altLang="ko-KR" sz="2400" dirty="0"/>
              <a:t> (fine tuning)</a:t>
            </a:r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for layer in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model_B.layers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[: -1]:</a:t>
            </a:r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layer.trainable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 =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True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 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cs typeface="+mn-cs"/>
              </a:rPr>
              <a:t>모델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cs typeface="+mn-cs"/>
              </a:rPr>
              <a:t>의 전이 층 동결 </a:t>
            </a:r>
            <a:r>
              <a:rPr lang="ko-KR" altLang="en-US" sz="1800" dirty="0">
                <a:solidFill>
                  <a:prstClr val="black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해제</a:t>
            </a:r>
            <a:endParaRPr lang="en-US" altLang="ko-KR" sz="1800" dirty="0">
              <a:solidFill>
                <a:prstClr val="black"/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model_B.compile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(loss = ‘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binary_crossentropy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’, metrics = [‘accuracy’],</a:t>
            </a:r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		     optimizer =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keras.optimizers.SGD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lr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 =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1e-4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)) 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cs typeface="+mn-cs"/>
              </a:rPr>
              <a:t>모델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ea typeface="Noto Sans"/>
                <a:cs typeface="+mn-cs"/>
              </a:rPr>
              <a:t>B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Consolas" panose="020B0609020204030204" pitchFamily="49" charset="0"/>
                <a:cs typeface="+mn-cs"/>
              </a:rPr>
              <a:t>컴파일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Consolas" panose="020B0609020204030204" pitchFamily="49" charset="0"/>
              <a:cs typeface="+mn-cs"/>
            </a:endParaRPr>
          </a:p>
          <a:p>
            <a:pPr marL="457200" lvl="1" indent="0">
              <a:buNone/>
            </a:pP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history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model_B.fit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X_train_B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,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y_train_B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,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epochs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16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			   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validation_data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X_valid_B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highlight>
                  <a:srgbClr val="C0C0C0"/>
                </a:highlight>
                <a:latin typeface="Consolas" panose="020B0609020204030204" pitchFamily="49" charset="0"/>
              </a:rPr>
              <a:t>y_valid_B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)) #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모델 </a:t>
            </a:r>
            <a:r>
              <a:rPr lang="en-US" altLang="ko-KR" sz="1800" dirty="0">
                <a:highlight>
                  <a:srgbClr val="C0C0C0"/>
                </a:highlight>
                <a:latin typeface="Consolas" panose="020B0609020204030204" pitchFamily="49" charset="0"/>
              </a:rPr>
              <a:t>B </a:t>
            </a:r>
            <a:r>
              <a:rPr lang="ko-KR" altLang="en-US" sz="1800" dirty="0">
                <a:highlight>
                  <a:srgbClr val="C0C0C0"/>
                </a:highlight>
                <a:latin typeface="Consolas" panose="020B0609020204030204" pitchFamily="49" charset="0"/>
              </a:rPr>
              <a:t>학습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Consolas" panose="020B0609020204030204" pitchFamily="49" charset="0"/>
              <a:ea typeface="Noto Sans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1800" dirty="0">
              <a:solidFill>
                <a:prstClr val="black"/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6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">
      <a:majorFont>
        <a:latin typeface="Noto Sans"/>
        <a:ea typeface="Noto Sans"/>
        <a:cs typeface=""/>
      </a:majorFont>
      <a:minorFont>
        <a:latin typeface="Noto Sans"/>
        <a:ea typeface="No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555</Words>
  <Application>Microsoft Office PowerPoint</Application>
  <PresentationFormat>와이드스크린</PresentationFormat>
  <Paragraphs>48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Consolas</vt:lpstr>
      <vt:lpstr>Noto Sans</vt:lpstr>
      <vt:lpstr>Wingdings</vt:lpstr>
      <vt:lpstr>Office 테마</vt:lpstr>
      <vt:lpstr>11.2. 사전훈련된 층 재사용하기 (전이학습 Transfer learning)</vt:lpstr>
      <vt:lpstr>전이학습 Transfer learning</vt:lpstr>
      <vt:lpstr>전이학습 Transfer learning</vt:lpstr>
      <vt:lpstr>전이학습 Transfer learning</vt:lpstr>
      <vt:lpstr>주의 사항</vt:lpstr>
      <vt:lpstr>전이학습 수행 과정</vt:lpstr>
      <vt:lpstr>전이학습 수행 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11.2. 사전훈련된 층 재사용하기 (전이학습 Transfer learning)</dc:title>
  <dc:creator>Baek Kwan-Gu</dc:creator>
  <cp:lastModifiedBy>Baek Kwan-Gu</cp:lastModifiedBy>
  <cp:revision>3</cp:revision>
  <dcterms:created xsi:type="dcterms:W3CDTF">2021-01-12T15:32:27Z</dcterms:created>
  <dcterms:modified xsi:type="dcterms:W3CDTF">2021-01-12T15:38:30Z</dcterms:modified>
</cp:coreProperties>
</file>